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57" r:id="rId3"/>
    <p:sldId id="266" r:id="rId4"/>
    <p:sldId id="267" r:id="rId5"/>
    <p:sldId id="268" r:id="rId6"/>
    <p:sldId id="261" r:id="rId7"/>
    <p:sldId id="262" r:id="rId8"/>
    <p:sldId id="263" r:id="rId9"/>
    <p:sldId id="269" r:id="rId10"/>
    <p:sldId id="264" r:id="rId11"/>
    <p:sldId id="26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973" autoAdjust="0"/>
    <p:restoredTop sz="72850" autoAdjust="0"/>
  </p:normalViewPr>
  <p:slideViewPr>
    <p:cSldViewPr snapToGrid="0">
      <p:cViewPr varScale="1">
        <p:scale>
          <a:sx n="64" d="100"/>
          <a:sy n="64" d="100"/>
        </p:scale>
        <p:origin x="1286"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E6BA7E5-B675-4B6D-B8D9-140F0937CC37}" type="datetimeFigureOut">
              <a:rPr lang="en-US" smtClean="0"/>
              <a:t>06/27/2022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C1312E-91D3-4B06-A46A-4D185D0F814C}" type="slidenum">
              <a:rPr lang="en-US" smtClean="0"/>
              <a:t>‹#›</a:t>
            </a:fld>
            <a:endParaRPr lang="en-US"/>
          </a:p>
        </p:txBody>
      </p:sp>
    </p:spTree>
    <p:extLst>
      <p:ext uri="{BB962C8B-B14F-4D97-AF65-F5344CB8AC3E}">
        <p14:creationId xmlns:p14="http://schemas.microsoft.com/office/powerpoint/2010/main" val="6749791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kern="1200" dirty="0" smtClean="0">
                <a:solidFill>
                  <a:schemeClr val="tx1"/>
                </a:solidFill>
                <a:effectLst/>
                <a:latin typeface="+mn-lt"/>
                <a:ea typeface="+mn-ea"/>
                <a:cs typeface="+mn-cs"/>
              </a:rPr>
              <a:t>Bună ziua,</a:t>
            </a:r>
            <a:endParaRPr lang="en-US" sz="1200" kern="1200" dirty="0" smtClean="0">
              <a:solidFill>
                <a:schemeClr val="tx1"/>
              </a:solidFill>
              <a:effectLst/>
              <a:latin typeface="+mn-lt"/>
              <a:ea typeface="+mn-ea"/>
              <a:cs typeface="+mn-cs"/>
            </a:endParaRPr>
          </a:p>
          <a:p>
            <a:r>
              <a:rPr lang="ro-RO" sz="1200" kern="1200" dirty="0" smtClean="0">
                <a:solidFill>
                  <a:schemeClr val="tx1"/>
                </a:solidFill>
                <a:effectLst/>
                <a:latin typeface="+mn-lt"/>
                <a:ea typeface="+mn-ea"/>
                <a:cs typeface="+mn-cs"/>
              </a:rPr>
              <a:t>Mă numesc Liviu Istrate și vă voi prezenta lucrarea mea de licență cu titlul </a:t>
            </a:r>
            <a:r>
              <a:rPr lang="ro-RO" sz="1200" kern="1200" dirty="0" err="1" smtClean="0">
                <a:solidFill>
                  <a:schemeClr val="tx1"/>
                </a:solidFill>
                <a:effectLst/>
                <a:latin typeface="+mn-lt"/>
                <a:ea typeface="+mn-ea"/>
                <a:cs typeface="+mn-cs"/>
              </a:rPr>
              <a:t>UnivTT</a:t>
            </a:r>
            <a:r>
              <a:rPr lang="ro-RO" sz="1200" kern="1200" dirty="0" smtClean="0">
                <a:solidFill>
                  <a:schemeClr val="tx1"/>
                </a:solidFill>
                <a:effectLst/>
                <a:latin typeface="+mn-lt"/>
                <a:ea typeface="+mn-ea"/>
                <a:cs typeface="+mn-cs"/>
              </a:rPr>
              <a:t> – sistem de gestiune a orarelor unei universități, realizată sub îndrumarea dlui. Profesor </a:t>
            </a:r>
            <a:r>
              <a:rPr lang="ro-RO" sz="1200" kern="1200" dirty="0" err="1" smtClean="0">
                <a:solidFill>
                  <a:schemeClr val="tx1"/>
                </a:solidFill>
                <a:effectLst/>
                <a:latin typeface="+mn-lt"/>
                <a:ea typeface="+mn-ea"/>
                <a:cs typeface="+mn-cs"/>
              </a:rPr>
              <a:t>Moruz</a:t>
            </a:r>
            <a:r>
              <a:rPr lang="ro-RO" sz="1200" kern="1200" dirty="0" smtClean="0">
                <a:solidFill>
                  <a:schemeClr val="tx1"/>
                </a:solidFill>
                <a:effectLst/>
                <a:latin typeface="+mn-lt"/>
                <a:ea typeface="+mn-ea"/>
                <a:cs typeface="+mn-cs"/>
              </a:rPr>
              <a:t> Alex.</a:t>
            </a:r>
            <a:endParaRPr lang="en-US" sz="1200" kern="1200" dirty="0" smtClean="0">
              <a:solidFill>
                <a:schemeClr val="tx1"/>
              </a:solidFill>
              <a:effectLst/>
              <a:latin typeface="+mn-lt"/>
              <a:ea typeface="+mn-ea"/>
              <a:cs typeface="+mn-cs"/>
            </a:endParaRPr>
          </a:p>
          <a:p>
            <a:r>
              <a:rPr lang="ro-RO" sz="1200" kern="1200" dirty="0" smtClean="0">
                <a:solidFill>
                  <a:schemeClr val="tx1"/>
                </a:solidFill>
                <a:effectLst/>
                <a:latin typeface="+mn-lt"/>
                <a:ea typeface="+mn-ea"/>
                <a:cs typeface="+mn-cs"/>
              </a:rPr>
              <a:t> </a:t>
            </a:r>
            <a:endParaRPr lang="en-US" sz="1200" kern="1200" dirty="0" smtClean="0">
              <a:solidFill>
                <a:schemeClr val="tx1"/>
              </a:solidFill>
              <a:effectLst/>
              <a:latin typeface="+mn-lt"/>
              <a:ea typeface="+mn-ea"/>
              <a:cs typeface="+mn-cs"/>
            </a:endParaRPr>
          </a:p>
          <a:p>
            <a:r>
              <a:rPr lang="ro-RO" sz="1200" kern="1200" dirty="0" smtClean="0">
                <a:solidFill>
                  <a:schemeClr val="tx1"/>
                </a:solidFill>
                <a:effectLst/>
                <a:latin typeface="+mn-lt"/>
                <a:ea typeface="+mn-ea"/>
                <a:cs typeface="+mn-cs"/>
              </a:rPr>
              <a:t>Prezentarea mea este structurată în două părți, o prezentare succintă a structurii aplicației urmată </a:t>
            </a:r>
            <a:r>
              <a:rPr lang="ro-RO" sz="1200" kern="1200" dirty="0" smtClean="0">
                <a:solidFill>
                  <a:schemeClr val="tx1"/>
                </a:solidFill>
                <a:effectLst/>
                <a:latin typeface="+mn-lt"/>
                <a:ea typeface="+mn-ea"/>
                <a:cs typeface="+mn-cs"/>
              </a:rPr>
              <a:t>de </a:t>
            </a:r>
            <a:r>
              <a:rPr lang="ro-RO" sz="1200" kern="1200" dirty="0" smtClean="0">
                <a:solidFill>
                  <a:schemeClr val="tx1"/>
                </a:solidFill>
                <a:effectLst/>
                <a:latin typeface="+mn-lt"/>
                <a:ea typeface="+mn-ea"/>
                <a:cs typeface="+mn-cs"/>
              </a:rPr>
              <a:t>demonstrații înregistrate a funcționalităților acesteia.</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D4C1312E-91D3-4B06-A46A-4D185D0F814C}" type="slidenum">
              <a:rPr lang="en-US" smtClean="0"/>
              <a:t>1</a:t>
            </a:fld>
            <a:endParaRPr lang="en-US"/>
          </a:p>
        </p:txBody>
      </p:sp>
    </p:spTree>
    <p:extLst>
      <p:ext uri="{BB962C8B-B14F-4D97-AF65-F5344CB8AC3E}">
        <p14:creationId xmlns:p14="http://schemas.microsoft.com/office/powerpoint/2010/main" val="115132101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kern="1200" dirty="0" smtClean="0">
                <a:solidFill>
                  <a:schemeClr val="tx1"/>
                </a:solidFill>
                <a:effectLst/>
                <a:latin typeface="+mn-lt"/>
                <a:ea typeface="+mn-ea"/>
                <a:cs typeface="+mn-cs"/>
              </a:rPr>
              <a:t>Pentru a concluziona, pot spune aplicația </a:t>
            </a:r>
            <a:r>
              <a:rPr lang="ro-RO" sz="1200" kern="1200" dirty="0" err="1" smtClean="0">
                <a:solidFill>
                  <a:schemeClr val="tx1"/>
                </a:solidFill>
                <a:effectLst/>
                <a:latin typeface="+mn-lt"/>
                <a:ea typeface="+mn-ea"/>
                <a:cs typeface="+mn-cs"/>
              </a:rPr>
              <a:t>UnivTT</a:t>
            </a:r>
            <a:r>
              <a:rPr lang="ro-RO" sz="1200" kern="1200" dirty="0" smtClean="0">
                <a:solidFill>
                  <a:schemeClr val="tx1"/>
                </a:solidFill>
                <a:effectLst/>
                <a:latin typeface="+mn-lt"/>
                <a:ea typeface="+mn-ea"/>
                <a:cs typeface="+mn-cs"/>
              </a:rPr>
              <a:t> este funcțională și permite gestiunea ușoară a orarelor în cadrul unei universității, cu o afișare sugestivă a orarelor săptămânale pentru grupe, discipline, săli sau cadre didactice. Gestiunea informațiilor pentru o instituție de învățământ superior la nivel centralizat poate fi un avantaj atunci când se dorește evitarea unor eventuale conflicte privind alocarea unor resurse.</a:t>
            </a:r>
            <a:endParaRPr lang="en-US" sz="1200" kern="1200" dirty="0" smtClean="0">
              <a:solidFill>
                <a:schemeClr val="tx1"/>
              </a:solidFill>
              <a:effectLst/>
              <a:latin typeface="+mn-lt"/>
              <a:ea typeface="+mn-ea"/>
              <a:cs typeface="+mn-cs"/>
            </a:endParaRPr>
          </a:p>
          <a:p>
            <a:r>
              <a:rPr lang="ro-RO" sz="1200" kern="1200" dirty="0" smtClean="0">
                <a:solidFill>
                  <a:schemeClr val="tx1"/>
                </a:solidFill>
                <a:effectLst/>
                <a:latin typeface="+mn-lt"/>
                <a:ea typeface="+mn-ea"/>
                <a:cs typeface="+mn-cs"/>
              </a:rPr>
              <a:t>Ca dezvoltări ulterioare, menționez doar câteva idei principale, cum ar fi:</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Extinderea aplicației cu un mecanism de generare automată a orarelor</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Implementarea unor mecanisme de </a:t>
            </a:r>
            <a:r>
              <a:rPr lang="ro-RO" sz="1200" kern="1200" dirty="0" err="1" smtClean="0">
                <a:solidFill>
                  <a:schemeClr val="tx1"/>
                </a:solidFill>
                <a:effectLst/>
                <a:latin typeface="+mn-lt"/>
                <a:ea typeface="+mn-ea"/>
                <a:cs typeface="+mn-cs"/>
              </a:rPr>
              <a:t>drag&amp;drop</a:t>
            </a:r>
            <a:r>
              <a:rPr lang="ro-RO" sz="1200" kern="1200" dirty="0" smtClean="0">
                <a:solidFill>
                  <a:schemeClr val="tx1"/>
                </a:solidFill>
                <a:effectLst/>
                <a:latin typeface="+mn-lt"/>
                <a:ea typeface="+mn-ea"/>
                <a:cs typeface="+mn-cs"/>
              </a:rPr>
              <a:t> pentru interfața grafică a orarelor și un sistem de a permite revenirea asupra unor operații efectuate (de tip </a:t>
            </a:r>
            <a:r>
              <a:rPr lang="ro-RO" sz="1200" kern="1200" dirty="0" err="1" smtClean="0">
                <a:solidFill>
                  <a:schemeClr val="tx1"/>
                </a:solidFill>
                <a:effectLst/>
                <a:latin typeface="+mn-lt"/>
                <a:ea typeface="+mn-ea"/>
                <a:cs typeface="+mn-cs"/>
              </a:rPr>
              <a:t>undo</a:t>
            </a:r>
            <a:r>
              <a:rPr lang="ro-RO" sz="1200" kern="1200" dirty="0" smtClean="0">
                <a:solidFill>
                  <a:schemeClr val="tx1"/>
                </a:solidFill>
                <a:effectLst/>
                <a:latin typeface="+mn-lt"/>
                <a:ea typeface="+mn-ea"/>
                <a:cs typeface="+mn-cs"/>
              </a:rPr>
              <a:t>)</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Crearea unei aplicații specifice pentru dispozitivele mobile care să folosească aceeași bază de date, pentru o adaptare mai bună a afișării orarelor.</a:t>
            </a:r>
            <a:endParaRPr lang="en-US" sz="1200" kern="1200" dirty="0" smtClean="0">
              <a:solidFill>
                <a:schemeClr val="tx1"/>
              </a:solidFill>
              <a:effectLst/>
              <a:latin typeface="+mn-lt"/>
              <a:ea typeface="+mn-ea"/>
              <a:cs typeface="+mn-cs"/>
            </a:endParaRPr>
          </a:p>
          <a:p>
            <a:endParaRPr lang="ro-RO" dirty="0"/>
          </a:p>
        </p:txBody>
      </p:sp>
      <p:sp>
        <p:nvSpPr>
          <p:cNvPr id="4" name="Slide Number Placeholder 3"/>
          <p:cNvSpPr>
            <a:spLocks noGrp="1"/>
          </p:cNvSpPr>
          <p:nvPr>
            <p:ph type="sldNum" sz="quarter" idx="10"/>
          </p:nvPr>
        </p:nvSpPr>
        <p:spPr/>
        <p:txBody>
          <a:bodyPr/>
          <a:lstStyle/>
          <a:p>
            <a:fld id="{D4C1312E-91D3-4B06-A46A-4D185D0F814C}" type="slidenum">
              <a:rPr lang="en-US" smtClean="0"/>
              <a:t>10</a:t>
            </a:fld>
            <a:endParaRPr lang="en-US"/>
          </a:p>
        </p:txBody>
      </p:sp>
    </p:spTree>
    <p:extLst>
      <p:ext uri="{BB962C8B-B14F-4D97-AF65-F5344CB8AC3E}">
        <p14:creationId xmlns:p14="http://schemas.microsoft.com/office/powerpoint/2010/main" val="41894670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o-RO" sz="1200" kern="1200" dirty="0" smtClean="0">
                <a:solidFill>
                  <a:schemeClr val="tx1"/>
                </a:solidFill>
                <a:effectLst/>
                <a:latin typeface="+mn-lt"/>
                <a:ea typeface="+mn-ea"/>
                <a:cs typeface="+mn-cs"/>
              </a:rPr>
              <a:t>Vă mulțumesc pentru atenție!</a:t>
            </a:r>
            <a:endParaRPr lang="en-US" sz="1200" kern="1200" dirty="0" smtClean="0">
              <a:solidFill>
                <a:schemeClr val="tx1"/>
              </a:solidFill>
              <a:effectLst/>
              <a:latin typeface="+mn-lt"/>
              <a:ea typeface="+mn-ea"/>
              <a:cs typeface="+mn-cs"/>
            </a:endParaRPr>
          </a:p>
          <a:p>
            <a:endParaRPr lang="ro-RO" dirty="0"/>
          </a:p>
        </p:txBody>
      </p:sp>
      <p:sp>
        <p:nvSpPr>
          <p:cNvPr id="4" name="Slide Number Placeholder 3"/>
          <p:cNvSpPr>
            <a:spLocks noGrp="1"/>
          </p:cNvSpPr>
          <p:nvPr>
            <p:ph type="sldNum" sz="quarter" idx="10"/>
          </p:nvPr>
        </p:nvSpPr>
        <p:spPr/>
        <p:txBody>
          <a:bodyPr/>
          <a:lstStyle/>
          <a:p>
            <a:fld id="{D4C1312E-91D3-4B06-A46A-4D185D0F814C}" type="slidenum">
              <a:rPr lang="en-US" smtClean="0"/>
              <a:t>11</a:t>
            </a:fld>
            <a:endParaRPr lang="en-US"/>
          </a:p>
        </p:txBody>
      </p:sp>
    </p:spTree>
    <p:extLst>
      <p:ext uri="{BB962C8B-B14F-4D97-AF65-F5344CB8AC3E}">
        <p14:creationId xmlns:p14="http://schemas.microsoft.com/office/powerpoint/2010/main" val="25182269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kern="1200" dirty="0" smtClean="0">
                <a:solidFill>
                  <a:schemeClr val="tx1"/>
                </a:solidFill>
                <a:effectLst/>
                <a:latin typeface="+mn-lt"/>
                <a:ea typeface="+mn-ea"/>
                <a:cs typeface="+mn-cs"/>
              </a:rPr>
              <a:t>Orarul reprezintă unul din elementele cele mai importante din cadrul unei universități, el asigurând desfășurarea în condiții optime a activităților didactice. Scopul său principal este de a organiza resursele implicate în procesul didactic, și anume activitățile didactice, care reprezintă disciplinele susținute de cadrele didactice, sălile în care se desfășoară activitățile didactice, studenții organizați în grupe și intervalele de timp pentru aceste activități.</a:t>
            </a:r>
            <a:endParaRPr lang="en-US" sz="1200" kern="1200" dirty="0" smtClean="0">
              <a:solidFill>
                <a:schemeClr val="tx1"/>
              </a:solidFill>
              <a:effectLst/>
              <a:latin typeface="+mn-lt"/>
              <a:ea typeface="+mn-ea"/>
              <a:cs typeface="+mn-cs"/>
            </a:endParaRPr>
          </a:p>
          <a:p>
            <a:r>
              <a:rPr lang="ro-RO" sz="1200" kern="1200" dirty="0" smtClean="0">
                <a:solidFill>
                  <a:schemeClr val="tx1"/>
                </a:solidFill>
                <a:effectLst/>
                <a:latin typeface="+mn-lt"/>
                <a:ea typeface="+mn-ea"/>
                <a:cs typeface="+mn-cs"/>
              </a:rPr>
              <a:t>Dacă sunt luate în considerare toate aceste resurse și, pe deasupra, și eventualele restricții care pot apărea la nivelul unor cadre didactice, de exemplu, poziționarea tuturor activităților în cadrul unui orar săptămânal poate deveni o problemă cu o complexitate ridicată.</a:t>
            </a:r>
            <a:endParaRPr lang="en-US" sz="1200" kern="1200" dirty="0" smtClean="0">
              <a:solidFill>
                <a:schemeClr val="tx1"/>
              </a:solidFill>
              <a:effectLst/>
              <a:latin typeface="+mn-lt"/>
              <a:ea typeface="+mn-ea"/>
              <a:cs typeface="+mn-cs"/>
            </a:endParaRPr>
          </a:p>
          <a:p>
            <a:endParaRPr lang="en-US" dirty="0"/>
          </a:p>
        </p:txBody>
      </p:sp>
      <p:sp>
        <p:nvSpPr>
          <p:cNvPr id="4" name="Slide Number Placeholder 3"/>
          <p:cNvSpPr>
            <a:spLocks noGrp="1"/>
          </p:cNvSpPr>
          <p:nvPr>
            <p:ph type="sldNum" sz="quarter" idx="5"/>
          </p:nvPr>
        </p:nvSpPr>
        <p:spPr/>
        <p:txBody>
          <a:bodyPr/>
          <a:lstStyle/>
          <a:p>
            <a:fld id="{D4C1312E-91D3-4B06-A46A-4D185D0F814C}" type="slidenum">
              <a:rPr lang="en-US" smtClean="0"/>
              <a:t>2</a:t>
            </a:fld>
            <a:endParaRPr lang="en-US"/>
          </a:p>
        </p:txBody>
      </p:sp>
    </p:spTree>
    <p:extLst>
      <p:ext uri="{BB962C8B-B14F-4D97-AF65-F5344CB8AC3E}">
        <p14:creationId xmlns:p14="http://schemas.microsoft.com/office/powerpoint/2010/main" val="412053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kern="1200" dirty="0" smtClean="0">
                <a:solidFill>
                  <a:schemeClr val="tx1"/>
                </a:solidFill>
                <a:effectLst/>
                <a:latin typeface="+mn-lt"/>
                <a:ea typeface="+mn-ea"/>
                <a:cs typeface="+mn-cs"/>
              </a:rPr>
              <a:t>Am proiectat și implementat o aplicație, pentru care au fost formulate mai multe cerințe, din care le menționez acum numai pe cele mai importante:</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Aplicația trebuie să fie web-</a:t>
            </a:r>
            <a:r>
              <a:rPr lang="ro-RO" sz="1200" kern="1200" dirty="0" err="1" smtClean="0">
                <a:solidFill>
                  <a:schemeClr val="tx1"/>
                </a:solidFill>
                <a:effectLst/>
                <a:latin typeface="+mn-lt"/>
                <a:ea typeface="+mn-ea"/>
                <a:cs typeface="+mn-cs"/>
              </a:rPr>
              <a:t>based</a:t>
            </a:r>
            <a:r>
              <a:rPr lang="ro-RO" sz="1200" kern="1200" dirty="0" smtClean="0">
                <a:solidFill>
                  <a:schemeClr val="tx1"/>
                </a:solidFill>
                <a:effectLst/>
                <a:latin typeface="+mn-lt"/>
                <a:ea typeface="+mn-ea"/>
                <a:cs typeface="+mn-cs"/>
              </a:rPr>
              <a:t> pentru a asigura un acces cât mai general fără a depinde de vreo aplicație sau de vreun modul instalate pe calculatorul local și, de asemenea, aplicația trebuie să respecte principiile „</a:t>
            </a:r>
            <a:r>
              <a:rPr lang="ro-RO" sz="1200" kern="1200" dirty="0" err="1" smtClean="0">
                <a:solidFill>
                  <a:schemeClr val="tx1"/>
                </a:solidFill>
                <a:effectLst/>
                <a:latin typeface="+mn-lt"/>
                <a:ea typeface="+mn-ea"/>
                <a:cs typeface="+mn-cs"/>
              </a:rPr>
              <a:t>responsive</a:t>
            </a:r>
            <a:r>
              <a:rPr lang="ro-RO" sz="1200" kern="1200" dirty="0" smtClean="0">
                <a:solidFill>
                  <a:schemeClr val="tx1"/>
                </a:solidFill>
                <a:effectLst/>
                <a:latin typeface="+mn-lt"/>
                <a:ea typeface="+mn-ea"/>
                <a:cs typeface="+mn-cs"/>
              </a:rPr>
              <a:t>” pentru o afișare optimă pe toate tipurile de dispozitive</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Gestiunea resurselor trebuie să fie efectuată la nivel centralizat pentru o universitate</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Aplicația trebuie să conțină două secțiuni, una publică destinată accesului la orare pentru toți cei interesați și o parte privată care să permită gestiunea resurselor și organizarea orarelor</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Interfața grafică a aplicației trebuie să fie ușor de utilizat, în sensul de a permite adăugarea și modificarea informațiilor cu ușurință dar și regăsirea (căutarea) acestor informații trebuie să fie realizată cât mai ușor.</a:t>
            </a:r>
            <a:endParaRPr lang="en-US" sz="1200" kern="1200" dirty="0" smtClean="0">
              <a:solidFill>
                <a:schemeClr val="tx1"/>
              </a:solidFill>
              <a:effectLst/>
              <a:latin typeface="+mn-lt"/>
              <a:ea typeface="+mn-ea"/>
              <a:cs typeface="+mn-cs"/>
            </a:endParaRPr>
          </a:p>
          <a:p>
            <a:endParaRPr lang="ro-RO" dirty="0"/>
          </a:p>
        </p:txBody>
      </p:sp>
      <p:sp>
        <p:nvSpPr>
          <p:cNvPr id="4" name="Slide Number Placeholder 3"/>
          <p:cNvSpPr>
            <a:spLocks noGrp="1"/>
          </p:cNvSpPr>
          <p:nvPr>
            <p:ph type="sldNum" sz="quarter" idx="10"/>
          </p:nvPr>
        </p:nvSpPr>
        <p:spPr/>
        <p:txBody>
          <a:bodyPr/>
          <a:lstStyle/>
          <a:p>
            <a:fld id="{D4C1312E-91D3-4B06-A46A-4D185D0F814C}" type="slidenum">
              <a:rPr lang="en-US" smtClean="0"/>
              <a:t>3</a:t>
            </a:fld>
            <a:endParaRPr lang="en-US"/>
          </a:p>
        </p:txBody>
      </p:sp>
    </p:spTree>
    <p:extLst>
      <p:ext uri="{BB962C8B-B14F-4D97-AF65-F5344CB8AC3E}">
        <p14:creationId xmlns:p14="http://schemas.microsoft.com/office/powerpoint/2010/main" val="7025508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kern="1200" dirty="0" smtClean="0">
                <a:solidFill>
                  <a:schemeClr val="tx1"/>
                </a:solidFill>
                <a:effectLst/>
                <a:latin typeface="+mn-lt"/>
                <a:ea typeface="+mn-ea"/>
                <a:cs typeface="+mn-cs"/>
              </a:rPr>
              <a:t>Pentru a realiza gestiunea și organizarea resurselor necesare constituirii orarelor aplicația care a fost dezvoltată propune următoarea soluție:</a:t>
            </a:r>
            <a:endParaRPr lang="en-US" sz="1200" kern="1200" dirty="0" smtClean="0">
              <a:solidFill>
                <a:schemeClr val="tx1"/>
              </a:solidFill>
              <a:effectLst/>
              <a:latin typeface="+mn-lt"/>
              <a:ea typeface="+mn-ea"/>
              <a:cs typeface="+mn-cs"/>
            </a:endParaRPr>
          </a:p>
          <a:p>
            <a:r>
              <a:rPr lang="ro-RO" sz="1200" kern="1200" dirty="0" smtClean="0">
                <a:solidFill>
                  <a:schemeClr val="tx1"/>
                </a:solidFill>
                <a:effectLst/>
                <a:latin typeface="+mn-lt"/>
                <a:ea typeface="+mn-ea"/>
                <a:cs typeface="+mn-cs"/>
              </a:rPr>
              <a:t>Informațiile primare sunt introduse în aplicație individual, acestea fiind:</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Corpuri de clădire și săli</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Cadre didactice</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Facultăți și specializări, și apoi, pentru fiecare an școlar, se introduc disciplinele organizate pe anii de studii și semestre</a:t>
            </a:r>
            <a:endParaRPr lang="en-US" sz="1200" kern="1200" dirty="0" smtClean="0">
              <a:solidFill>
                <a:schemeClr val="tx1"/>
              </a:solidFill>
              <a:effectLst/>
              <a:latin typeface="+mn-lt"/>
              <a:ea typeface="+mn-ea"/>
              <a:cs typeface="+mn-cs"/>
            </a:endParaRPr>
          </a:p>
          <a:p>
            <a:pPr lvl="0"/>
            <a:r>
              <a:rPr lang="ro-RO" sz="1200" kern="1200" dirty="0" smtClean="0">
                <a:solidFill>
                  <a:schemeClr val="tx1"/>
                </a:solidFill>
                <a:effectLst/>
                <a:latin typeface="+mn-lt"/>
                <a:ea typeface="+mn-ea"/>
                <a:cs typeface="+mn-cs"/>
              </a:rPr>
              <a:t>Grupele de studenți, pentru fiecare specializare, pentru fiecare an de studiu, cu posibilitatea agregării grupelor în serii de predare</a:t>
            </a:r>
            <a:endParaRPr lang="en-US" sz="1200" kern="1200" dirty="0" smtClean="0">
              <a:solidFill>
                <a:schemeClr val="tx1"/>
              </a:solidFill>
              <a:effectLst/>
              <a:latin typeface="+mn-lt"/>
              <a:ea typeface="+mn-ea"/>
              <a:cs typeface="+mn-cs"/>
            </a:endParaRPr>
          </a:p>
          <a:p>
            <a:r>
              <a:rPr lang="ro-RO" sz="1200" kern="1200" dirty="0" smtClean="0">
                <a:solidFill>
                  <a:schemeClr val="tx1"/>
                </a:solidFill>
                <a:effectLst/>
                <a:latin typeface="+mn-lt"/>
                <a:ea typeface="+mn-ea"/>
                <a:cs typeface="+mn-cs"/>
              </a:rPr>
              <a:t>Plecând de la disciplinele introduse și numărul de ore aferente fiecărei activități didactice (curs, seminar, laborator sau proiect) se realizează asignări (așa le-am numit eu) ale cadrelor didactice la un anumit număr de ore pentru fiecare disciplină. Acest număr este dependent de numărul de grupe care este configurat pentru fiecare specializare, realizându-se înmulțirile necesare atunci când este cazul (pentru activitățile de seminar sau laborator, de exemplu, dar nu pentru activitățile de curs).</a:t>
            </a:r>
            <a:endParaRPr lang="en-US" sz="1200" kern="1200" dirty="0" smtClean="0">
              <a:solidFill>
                <a:schemeClr val="tx1"/>
              </a:solidFill>
              <a:effectLst/>
              <a:latin typeface="+mn-lt"/>
              <a:ea typeface="+mn-ea"/>
              <a:cs typeface="+mn-cs"/>
            </a:endParaRPr>
          </a:p>
          <a:p>
            <a:r>
              <a:rPr lang="ro-RO" sz="1200" kern="1200" dirty="0" smtClean="0">
                <a:solidFill>
                  <a:schemeClr val="tx1"/>
                </a:solidFill>
                <a:effectLst/>
                <a:latin typeface="+mn-lt"/>
                <a:ea typeface="+mn-ea"/>
                <a:cs typeface="+mn-cs"/>
              </a:rPr>
              <a:t>Alocarea unei activități în orar se realizează prin alegerea unui interval orar într-o zi, alegerea unei săli și a unei asignări din lista de asignări disponibile pentru grupa aleasă (sau seria de predare, dacă este vorba despre un curs).</a:t>
            </a:r>
            <a:endParaRPr lang="en-US" sz="1200" kern="1200" dirty="0" smtClean="0">
              <a:solidFill>
                <a:schemeClr val="tx1"/>
              </a:solidFill>
              <a:effectLst/>
              <a:latin typeface="+mn-lt"/>
              <a:ea typeface="+mn-ea"/>
              <a:cs typeface="+mn-cs"/>
            </a:endParaRPr>
          </a:p>
          <a:p>
            <a:endParaRPr lang="ro-RO" dirty="0"/>
          </a:p>
        </p:txBody>
      </p:sp>
      <p:sp>
        <p:nvSpPr>
          <p:cNvPr id="4" name="Slide Number Placeholder 3"/>
          <p:cNvSpPr>
            <a:spLocks noGrp="1"/>
          </p:cNvSpPr>
          <p:nvPr>
            <p:ph type="sldNum" sz="quarter" idx="10"/>
          </p:nvPr>
        </p:nvSpPr>
        <p:spPr/>
        <p:txBody>
          <a:bodyPr/>
          <a:lstStyle/>
          <a:p>
            <a:fld id="{D4C1312E-91D3-4B06-A46A-4D185D0F814C}" type="slidenum">
              <a:rPr lang="en-US" smtClean="0"/>
              <a:t>4</a:t>
            </a:fld>
            <a:endParaRPr lang="en-US"/>
          </a:p>
        </p:txBody>
      </p:sp>
    </p:spTree>
    <p:extLst>
      <p:ext uri="{BB962C8B-B14F-4D97-AF65-F5344CB8AC3E}">
        <p14:creationId xmlns:p14="http://schemas.microsoft.com/office/powerpoint/2010/main" val="40388288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ro-RO" sz="1200" kern="1200" dirty="0" smtClean="0">
                <a:solidFill>
                  <a:schemeClr val="tx1"/>
                </a:solidFill>
                <a:effectLst/>
                <a:latin typeface="+mn-lt"/>
                <a:ea typeface="+mn-ea"/>
                <a:cs typeface="+mn-cs"/>
              </a:rPr>
              <a:t>Aplicația a fost structurată, așa cum am menționat și la nivelul cerințelor, cu două secțiuni, una publică și una privată. Funcționarea paginilor din ambele secțiuni este foarte asemănătoare. După încărcarea paginii prin intermediul unor apeluri AJAX sunt aduse informațiile din server și apoi afișate în pagina HTML, ținând cont de fiecare dată de valorile elementelor de filtrare din pagină. Pentru realizarea acțiunilor de adăugare sau modificare a informațiilor din paginile din secțiunea privată, funcționarea este implementată tot prin apeluri AJAX care întorc ca răspuns rezultatul operației (succes sau eroare), aceste mesaje fiind afișate pentru informarea utilizatorului. În cazul unei operații reușite informațiile afișate în pagină sunt actualizate, pentru a reliefa schimbările efectuate.</a:t>
            </a:r>
            <a:endParaRPr lang="en-US" sz="1200" kern="1200" dirty="0" smtClean="0">
              <a:solidFill>
                <a:schemeClr val="tx1"/>
              </a:solidFill>
              <a:effectLst/>
              <a:latin typeface="+mn-lt"/>
              <a:ea typeface="+mn-ea"/>
              <a:cs typeface="+mn-cs"/>
            </a:endParaRPr>
          </a:p>
          <a:p>
            <a:r>
              <a:rPr lang="ro-RO" sz="1200" kern="1200" dirty="0" smtClean="0">
                <a:solidFill>
                  <a:schemeClr val="tx1"/>
                </a:solidFill>
                <a:effectLst/>
                <a:latin typeface="+mn-lt"/>
                <a:ea typeface="+mn-ea"/>
                <a:cs typeface="+mn-cs"/>
              </a:rPr>
              <a:t>Din punct de vedere al organizării aplicației pe disc, așa cum se poate</a:t>
            </a:r>
            <a:r>
              <a:rPr lang="ro-RO" sz="1200" kern="1200" baseline="0" dirty="0" smtClean="0">
                <a:solidFill>
                  <a:schemeClr val="tx1"/>
                </a:solidFill>
                <a:effectLst/>
                <a:latin typeface="+mn-lt"/>
                <a:ea typeface="+mn-ea"/>
                <a:cs typeface="+mn-cs"/>
              </a:rPr>
              <a:t> observa în imaginea din partea dreaptă, </a:t>
            </a:r>
            <a:r>
              <a:rPr lang="ro-RO" sz="1200" kern="1200" dirty="0" smtClean="0">
                <a:solidFill>
                  <a:schemeClr val="tx1"/>
                </a:solidFill>
                <a:effectLst/>
                <a:latin typeface="+mn-lt"/>
                <a:ea typeface="+mn-ea"/>
                <a:cs typeface="+mn-cs"/>
              </a:rPr>
              <a:t>toată aplicația este conținută într-un singur director, iar fișierele sunt grupate după destinația lor, de exemplu, directorul </a:t>
            </a:r>
            <a:r>
              <a:rPr lang="ro-RO" sz="1200" kern="1200" dirty="0" err="1" smtClean="0">
                <a:solidFill>
                  <a:schemeClr val="tx1"/>
                </a:solidFill>
                <a:effectLst/>
                <a:latin typeface="+mn-lt"/>
                <a:ea typeface="+mn-ea"/>
                <a:cs typeface="+mn-cs"/>
              </a:rPr>
              <a:t>pages</a:t>
            </a:r>
            <a:r>
              <a:rPr lang="ro-RO" sz="1200" kern="1200" dirty="0" smtClean="0">
                <a:solidFill>
                  <a:schemeClr val="tx1"/>
                </a:solidFill>
                <a:effectLst/>
                <a:latin typeface="+mn-lt"/>
                <a:ea typeface="+mn-ea"/>
                <a:cs typeface="+mn-cs"/>
              </a:rPr>
              <a:t> conține fișierele pentru paginile secțiunii private a aplicației, directorul </a:t>
            </a:r>
            <a:r>
              <a:rPr lang="ro-RO" sz="1200" kern="1200" dirty="0" err="1" smtClean="0">
                <a:solidFill>
                  <a:schemeClr val="tx1"/>
                </a:solidFill>
                <a:effectLst/>
                <a:latin typeface="+mn-lt"/>
                <a:ea typeface="+mn-ea"/>
                <a:cs typeface="+mn-cs"/>
              </a:rPr>
              <a:t>ajax</a:t>
            </a:r>
            <a:r>
              <a:rPr lang="ro-RO" sz="1200" kern="1200" dirty="0" smtClean="0">
                <a:solidFill>
                  <a:schemeClr val="tx1"/>
                </a:solidFill>
                <a:effectLst/>
                <a:latin typeface="+mn-lt"/>
                <a:ea typeface="+mn-ea"/>
                <a:cs typeface="+mn-cs"/>
              </a:rPr>
              <a:t> toate fișierele care răspund cererilor efectuate prin apeluri AJAX, și așa mai departe.</a:t>
            </a:r>
            <a:endParaRPr lang="en-US" sz="1200" kern="1200" dirty="0">
              <a:solidFill>
                <a:schemeClr val="tx1"/>
              </a:solidFill>
              <a:effectLst/>
              <a:latin typeface="+mn-lt"/>
              <a:ea typeface="+mn-ea"/>
              <a:cs typeface="+mn-cs"/>
            </a:endParaRPr>
          </a:p>
        </p:txBody>
      </p:sp>
      <p:sp>
        <p:nvSpPr>
          <p:cNvPr id="4" name="Slide Number Placeholder 3"/>
          <p:cNvSpPr>
            <a:spLocks noGrp="1"/>
          </p:cNvSpPr>
          <p:nvPr>
            <p:ph type="sldNum" sz="quarter" idx="10"/>
          </p:nvPr>
        </p:nvSpPr>
        <p:spPr/>
        <p:txBody>
          <a:bodyPr/>
          <a:lstStyle/>
          <a:p>
            <a:fld id="{D4C1312E-91D3-4B06-A46A-4D185D0F814C}" type="slidenum">
              <a:rPr lang="en-US" smtClean="0"/>
              <a:t>5</a:t>
            </a:fld>
            <a:endParaRPr lang="en-US"/>
          </a:p>
        </p:txBody>
      </p:sp>
    </p:spTree>
    <p:extLst>
      <p:ext uri="{BB962C8B-B14F-4D97-AF65-F5344CB8AC3E}">
        <p14:creationId xmlns:p14="http://schemas.microsoft.com/office/powerpoint/2010/main" val="31951756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o-RO" sz="1200" kern="1200" dirty="0" smtClean="0">
                <a:solidFill>
                  <a:schemeClr val="tx1"/>
                </a:solidFill>
                <a:effectLst/>
                <a:latin typeface="+mn-lt"/>
                <a:ea typeface="+mn-ea"/>
                <a:cs typeface="+mn-cs"/>
              </a:rPr>
              <a:t>În spatele aplicației se află o bază de date care are rolul de stoca toate informațiile care sunt introduse în sistem. Structura tabelelor care au rezultat din proiectare și implementare este ilustrată în figura din acest </a:t>
            </a:r>
            <a:r>
              <a:rPr lang="ro-RO" sz="1200" kern="1200" dirty="0" err="1" smtClean="0">
                <a:solidFill>
                  <a:schemeClr val="tx1"/>
                </a:solidFill>
                <a:effectLst/>
                <a:latin typeface="+mn-lt"/>
                <a:ea typeface="+mn-ea"/>
                <a:cs typeface="+mn-cs"/>
              </a:rPr>
              <a:t>slide</a:t>
            </a:r>
            <a:r>
              <a:rPr lang="ro-RO" sz="1200" kern="1200" dirty="0" smtClean="0">
                <a:solidFill>
                  <a:schemeClr val="tx1"/>
                </a:solidFill>
                <a:effectLst/>
                <a:latin typeface="+mn-lt"/>
                <a:ea typeface="+mn-ea"/>
                <a:cs typeface="+mn-cs"/>
              </a:rPr>
              <a:t>/diapozitiv. Se poate observa faptul că au fost create legături de referință (</a:t>
            </a:r>
            <a:r>
              <a:rPr lang="ro-RO" sz="1200" kern="1200" dirty="0" err="1" smtClean="0">
                <a:solidFill>
                  <a:schemeClr val="tx1"/>
                </a:solidFill>
                <a:effectLst/>
                <a:latin typeface="+mn-lt"/>
                <a:ea typeface="+mn-ea"/>
                <a:cs typeface="+mn-cs"/>
              </a:rPr>
              <a:t>foreign</a:t>
            </a:r>
            <a:r>
              <a:rPr lang="ro-RO" sz="1200" kern="1200" dirty="0" smtClean="0">
                <a:solidFill>
                  <a:schemeClr val="tx1"/>
                </a:solidFill>
                <a:effectLst/>
                <a:latin typeface="+mn-lt"/>
                <a:ea typeface="+mn-ea"/>
                <a:cs typeface="+mn-cs"/>
              </a:rPr>
              <a:t> </a:t>
            </a:r>
            <a:r>
              <a:rPr lang="ro-RO" sz="1200" kern="1200" dirty="0" err="1" smtClean="0">
                <a:solidFill>
                  <a:schemeClr val="tx1"/>
                </a:solidFill>
                <a:effectLst/>
                <a:latin typeface="+mn-lt"/>
                <a:ea typeface="+mn-ea"/>
                <a:cs typeface="+mn-cs"/>
              </a:rPr>
              <a:t>keys</a:t>
            </a:r>
            <a:r>
              <a:rPr lang="ro-RO" sz="1200" kern="1200" dirty="0" smtClean="0">
                <a:solidFill>
                  <a:schemeClr val="tx1"/>
                </a:solidFill>
                <a:effectLst/>
                <a:latin typeface="+mn-lt"/>
                <a:ea typeface="+mn-ea"/>
                <a:cs typeface="+mn-cs"/>
              </a:rPr>
              <a:t>) între tabelele care au câmpuri cu aceeași semnificație. Acest aspect ajută la menținerea consistenței informațiilor în interiorul bazei de date.</a:t>
            </a:r>
            <a:endParaRPr lang="en-US" sz="1200" kern="1200" dirty="0" smtClean="0">
              <a:solidFill>
                <a:schemeClr val="tx1"/>
              </a:solidFill>
              <a:effectLst/>
              <a:latin typeface="+mn-lt"/>
              <a:ea typeface="+mn-ea"/>
              <a:cs typeface="+mn-cs"/>
            </a:endParaRPr>
          </a:p>
          <a:p>
            <a:endParaRPr lang="ro-RO" dirty="0"/>
          </a:p>
        </p:txBody>
      </p:sp>
      <p:sp>
        <p:nvSpPr>
          <p:cNvPr id="4" name="Slide Number Placeholder 3"/>
          <p:cNvSpPr>
            <a:spLocks noGrp="1"/>
          </p:cNvSpPr>
          <p:nvPr>
            <p:ph type="sldNum" sz="quarter" idx="10"/>
          </p:nvPr>
        </p:nvSpPr>
        <p:spPr/>
        <p:txBody>
          <a:bodyPr/>
          <a:lstStyle/>
          <a:p>
            <a:fld id="{D4C1312E-91D3-4B06-A46A-4D185D0F814C}" type="slidenum">
              <a:rPr lang="en-US" smtClean="0"/>
              <a:t>6</a:t>
            </a:fld>
            <a:endParaRPr lang="en-US"/>
          </a:p>
        </p:txBody>
      </p:sp>
    </p:spTree>
    <p:extLst>
      <p:ext uri="{BB962C8B-B14F-4D97-AF65-F5344CB8AC3E}">
        <p14:creationId xmlns:p14="http://schemas.microsoft.com/office/powerpoint/2010/main" val="63911701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o-RO" sz="1200" kern="1200" dirty="0" smtClean="0">
                <a:solidFill>
                  <a:schemeClr val="tx1"/>
                </a:solidFill>
                <a:effectLst/>
                <a:latin typeface="+mn-lt"/>
                <a:ea typeface="+mn-ea"/>
                <a:cs typeface="+mn-cs"/>
              </a:rPr>
              <a:t>Pentru reprezentarea orarelor în paginile HTML am ales elementele de tip tabel HTML. Modul în care aceste tabele sunt create, faptul că trebuie cunoscut dinainte numărul de celule peste care se extinde o celulă (mai mare), atât pe verticală, cât și pe orizontală, a reprezentat o problemă. Pentru acest aspect a fost implementat un algoritm care construiește o matrice corespunzătoare orarului pentru o întreagă săptămână plecând de la informațiile care sunt stocate în baza de date. Această matrice este apoi parcursă pentru a crea tabelul HTML corespunzător orarului, ținând cont de celulele extinse și de celulele care nu trebuie desenate în HTML deoarece sunt ascunse de celulele extinse. </a:t>
            </a:r>
            <a:endParaRPr lang="ro-RO" dirty="0"/>
          </a:p>
        </p:txBody>
      </p:sp>
      <p:sp>
        <p:nvSpPr>
          <p:cNvPr id="4" name="Slide Number Placeholder 3"/>
          <p:cNvSpPr>
            <a:spLocks noGrp="1"/>
          </p:cNvSpPr>
          <p:nvPr>
            <p:ph type="sldNum" sz="quarter" idx="10"/>
          </p:nvPr>
        </p:nvSpPr>
        <p:spPr/>
        <p:txBody>
          <a:bodyPr/>
          <a:lstStyle/>
          <a:p>
            <a:fld id="{D4C1312E-91D3-4B06-A46A-4D185D0F814C}" type="slidenum">
              <a:rPr lang="en-US" smtClean="0"/>
              <a:t>7</a:t>
            </a:fld>
            <a:endParaRPr lang="en-US"/>
          </a:p>
        </p:txBody>
      </p:sp>
    </p:spTree>
    <p:extLst>
      <p:ext uri="{BB962C8B-B14F-4D97-AF65-F5344CB8AC3E}">
        <p14:creationId xmlns:p14="http://schemas.microsoft.com/office/powerpoint/2010/main" val="190500044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o-RO" sz="1200" kern="1200" dirty="0" smtClean="0">
                <a:solidFill>
                  <a:schemeClr val="tx1"/>
                </a:solidFill>
                <a:effectLst/>
                <a:latin typeface="+mn-lt"/>
                <a:ea typeface="+mn-ea"/>
                <a:cs typeface="+mn-cs"/>
              </a:rPr>
              <a:t>Pentru a ilustra mai bine funcționarea aplicației, în continuare voi prezenta o înregistrare pentru funcționarea elementelor principale din secțiunea privată a aplicației.</a:t>
            </a:r>
            <a:endParaRPr lang="en-US" sz="1200" kern="1200" dirty="0" smtClean="0">
              <a:solidFill>
                <a:schemeClr val="tx1"/>
              </a:solidFill>
              <a:effectLst/>
              <a:latin typeface="+mn-lt"/>
              <a:ea typeface="+mn-ea"/>
              <a:cs typeface="+mn-cs"/>
            </a:endParaRPr>
          </a:p>
          <a:p>
            <a:endParaRPr lang="ro-RO" dirty="0"/>
          </a:p>
        </p:txBody>
      </p:sp>
      <p:sp>
        <p:nvSpPr>
          <p:cNvPr id="4" name="Slide Number Placeholder 3"/>
          <p:cNvSpPr>
            <a:spLocks noGrp="1"/>
          </p:cNvSpPr>
          <p:nvPr>
            <p:ph type="sldNum" sz="quarter" idx="10"/>
          </p:nvPr>
        </p:nvSpPr>
        <p:spPr/>
        <p:txBody>
          <a:bodyPr/>
          <a:lstStyle/>
          <a:p>
            <a:fld id="{D4C1312E-91D3-4B06-A46A-4D185D0F814C}" type="slidenum">
              <a:rPr lang="en-US" smtClean="0"/>
              <a:t>8</a:t>
            </a:fld>
            <a:endParaRPr lang="en-US"/>
          </a:p>
        </p:txBody>
      </p:sp>
    </p:spTree>
    <p:extLst>
      <p:ext uri="{BB962C8B-B14F-4D97-AF65-F5344CB8AC3E}">
        <p14:creationId xmlns:p14="http://schemas.microsoft.com/office/powerpoint/2010/main" val="18141707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ro-RO" sz="1200" kern="1200" dirty="0" smtClean="0">
                <a:solidFill>
                  <a:schemeClr val="tx1"/>
                </a:solidFill>
                <a:effectLst/>
                <a:latin typeface="+mn-lt"/>
                <a:ea typeface="+mn-ea"/>
                <a:cs typeface="+mn-cs"/>
              </a:rPr>
              <a:t>Secțiunea publică a aplicației este ilustrată în următoarea înregistrare:</a:t>
            </a:r>
            <a:endParaRPr lang="en-US" sz="1200" kern="1200" dirty="0" smtClean="0">
              <a:solidFill>
                <a:schemeClr val="tx1"/>
              </a:solidFill>
              <a:effectLst/>
              <a:latin typeface="+mn-lt"/>
              <a:ea typeface="+mn-ea"/>
              <a:cs typeface="+mn-cs"/>
            </a:endParaRPr>
          </a:p>
          <a:p>
            <a:endParaRPr lang="ro-RO" dirty="0"/>
          </a:p>
        </p:txBody>
      </p:sp>
      <p:sp>
        <p:nvSpPr>
          <p:cNvPr id="4" name="Slide Number Placeholder 3"/>
          <p:cNvSpPr>
            <a:spLocks noGrp="1"/>
          </p:cNvSpPr>
          <p:nvPr>
            <p:ph type="sldNum" sz="quarter" idx="10"/>
          </p:nvPr>
        </p:nvSpPr>
        <p:spPr/>
        <p:txBody>
          <a:bodyPr/>
          <a:lstStyle/>
          <a:p>
            <a:fld id="{D4C1312E-91D3-4B06-A46A-4D185D0F814C}" type="slidenum">
              <a:rPr lang="en-US" smtClean="0"/>
              <a:t>9</a:t>
            </a:fld>
            <a:endParaRPr lang="en-US"/>
          </a:p>
        </p:txBody>
      </p:sp>
    </p:spTree>
    <p:extLst>
      <p:ext uri="{BB962C8B-B14F-4D97-AF65-F5344CB8AC3E}">
        <p14:creationId xmlns:p14="http://schemas.microsoft.com/office/powerpoint/2010/main" val="38030292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en-US"/>
              <a:t>Click to edit Master title style</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a:xfrm>
            <a:off x="5332412" y="5883275"/>
            <a:ext cx="4324044" cy="365125"/>
          </a:xfrm>
        </p:spPr>
        <p:txBody>
          <a:bodyPr/>
          <a:lstStyle/>
          <a:p>
            <a:endParaRPr lang="en-US"/>
          </a:p>
        </p:txBody>
      </p:sp>
      <p:sp>
        <p:nvSpPr>
          <p:cNvPr id="6" name="Slide Number Placeholder 5"/>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10343855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2D29F63-5714-478D-BB70-36B64A03F2EB}" type="datetimeFigureOut">
              <a:rPr lang="en-US" smtClean="0"/>
              <a:t>06/27/2022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23936528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23499921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3212235775"/>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en-US"/>
              <a:t>Click to edit Master title style</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5721877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281752508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7176381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31113203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4942826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a:xfrm>
            <a:off x="10951856" y="5867131"/>
            <a:ext cx="551167" cy="365125"/>
          </a:xfrm>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3525212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2D29F63-5714-478D-BB70-36B64A03F2EB}" type="datetimeFigureOut">
              <a:rPr lang="en-US" smtClean="0"/>
              <a:t>06/27/2022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40159639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2D29F63-5714-478D-BB70-36B64A03F2EB}" type="datetimeFigureOut">
              <a:rPr lang="en-US" smtClean="0"/>
              <a:t>06/27/2022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31993864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2D29F63-5714-478D-BB70-36B64A03F2EB}" type="datetimeFigureOut">
              <a:rPr lang="en-US" smtClean="0"/>
              <a:t>06/27/2022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321090120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2D29F63-5714-478D-BB70-36B64A03F2EB}" type="datetimeFigureOut">
              <a:rPr lang="en-US" smtClean="0"/>
              <a:t>06/27/2022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3437420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2D29F63-5714-478D-BB70-36B64A03F2EB}" type="datetimeFigureOut">
              <a:rPr lang="en-US" smtClean="0"/>
              <a:t>06/27/2022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23370452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en-US"/>
              <a:t>Click to edit Master title style</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2D29F63-5714-478D-BB70-36B64A03F2EB}" type="datetimeFigureOut">
              <a:rPr lang="en-US" smtClean="0"/>
              <a:t>06/27/2022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4090179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2D29F63-5714-478D-BB70-36B64A03F2EB}" type="datetimeFigureOut">
              <a:rPr lang="en-US" smtClean="0"/>
              <a:t>06/27/2022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CAE9B5D-1002-4295-9F70-CE5D2709FBDC}" type="slidenum">
              <a:rPr lang="en-US" smtClean="0"/>
              <a:t>‹#›</a:t>
            </a:fld>
            <a:endParaRPr lang="en-US"/>
          </a:p>
        </p:txBody>
      </p:sp>
    </p:spTree>
    <p:extLst>
      <p:ext uri="{BB962C8B-B14F-4D97-AF65-F5344CB8AC3E}">
        <p14:creationId xmlns:p14="http://schemas.microsoft.com/office/powerpoint/2010/main" val="29575647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2D29F63-5714-478D-BB70-36B64A03F2EB}" type="datetimeFigureOut">
              <a:rPr lang="en-US" smtClean="0"/>
              <a:t>06/27/2022</a:t>
            </a:fld>
            <a:endParaRPr 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CAE9B5D-1002-4295-9F70-CE5D2709FBDC}" type="slidenum">
              <a:rPr lang="en-US" smtClean="0"/>
              <a:t>‹#›</a:t>
            </a:fld>
            <a:endParaRPr lang="en-US"/>
          </a:p>
        </p:txBody>
      </p:sp>
    </p:spTree>
    <p:extLst>
      <p:ext uri="{BB962C8B-B14F-4D97-AF65-F5344CB8AC3E}">
        <p14:creationId xmlns:p14="http://schemas.microsoft.com/office/powerpoint/2010/main" val="171798832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8.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ro-RO" b="1" dirty="0" err="1"/>
              <a:t>UnivTT</a:t>
            </a:r>
            <a:r>
              <a:rPr lang="ro-RO" dirty="0"/>
              <a:t> – Sistem de gestionare a orarelor unei universități </a:t>
            </a:r>
          </a:p>
        </p:txBody>
      </p:sp>
      <p:sp>
        <p:nvSpPr>
          <p:cNvPr id="3" name="Subtitle 2"/>
          <p:cNvSpPr>
            <a:spLocks noGrp="1"/>
          </p:cNvSpPr>
          <p:nvPr>
            <p:ph type="subTitle" idx="1"/>
          </p:nvPr>
        </p:nvSpPr>
        <p:spPr>
          <a:xfrm>
            <a:off x="4515378" y="4449112"/>
            <a:ext cx="6987645" cy="1388534"/>
          </a:xfrm>
        </p:spPr>
        <p:txBody>
          <a:bodyPr/>
          <a:lstStyle/>
          <a:p>
            <a:pPr algn="ctr"/>
            <a:r>
              <a:rPr lang="ro-RO" dirty="0"/>
              <a:t>Sesiunea iulie 2022</a:t>
            </a:r>
          </a:p>
          <a:p>
            <a:r>
              <a:rPr lang="ro-RO" dirty="0"/>
              <a:t>Liviu Istrate</a:t>
            </a:r>
          </a:p>
          <a:p>
            <a:r>
              <a:rPr lang="ro-RO" dirty="0"/>
              <a:t>Coordonator Științific: Lect. Dr. Alex Mihai </a:t>
            </a:r>
            <a:r>
              <a:rPr lang="ro-RO" dirty="0" err="1"/>
              <a:t>Moruz</a:t>
            </a:r>
            <a:endParaRPr lang="ro-RO" dirty="0"/>
          </a:p>
        </p:txBody>
      </p:sp>
    </p:spTree>
    <p:extLst>
      <p:ext uri="{BB962C8B-B14F-4D97-AF65-F5344CB8AC3E}">
        <p14:creationId xmlns:p14="http://schemas.microsoft.com/office/powerpoint/2010/main" val="412592190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860" y="93618"/>
            <a:ext cx="10018713" cy="533400"/>
          </a:xfrm>
        </p:spPr>
        <p:txBody>
          <a:bodyPr>
            <a:normAutofit fontScale="90000"/>
          </a:bodyPr>
          <a:lstStyle/>
          <a:p>
            <a:r>
              <a:rPr lang="en-US" dirty="0" err="1"/>
              <a:t>Concluzii</a:t>
            </a:r>
            <a:r>
              <a:rPr lang="en-US" dirty="0"/>
              <a:t> / </a:t>
            </a:r>
            <a:r>
              <a:rPr lang="en-US" dirty="0" err="1"/>
              <a:t>Dezvoltări</a:t>
            </a:r>
            <a:r>
              <a:rPr lang="en-US" dirty="0"/>
              <a:t> </a:t>
            </a:r>
            <a:r>
              <a:rPr lang="en-US" dirty="0" err="1"/>
              <a:t>ulterioare</a:t>
            </a:r>
            <a:endParaRPr lang="en-US" dirty="0"/>
          </a:p>
        </p:txBody>
      </p:sp>
      <p:sp>
        <p:nvSpPr>
          <p:cNvPr id="3" name="Content Placeholder 2"/>
          <p:cNvSpPr>
            <a:spLocks noGrp="1"/>
          </p:cNvSpPr>
          <p:nvPr>
            <p:ph idx="1"/>
          </p:nvPr>
        </p:nvSpPr>
        <p:spPr>
          <a:xfrm>
            <a:off x="1484310" y="722811"/>
            <a:ext cx="10463850" cy="5381898"/>
          </a:xfrm>
        </p:spPr>
        <p:txBody>
          <a:bodyPr/>
          <a:lstStyle/>
          <a:p>
            <a:r>
              <a:rPr lang="ro-RO" dirty="0"/>
              <a:t>Aplicația </a:t>
            </a:r>
            <a:r>
              <a:rPr lang="ro-RO" dirty="0" err="1"/>
              <a:t>UnivTT</a:t>
            </a:r>
            <a:r>
              <a:rPr lang="ro-RO" dirty="0"/>
              <a:t> oferă posibilitatea creării în mod ușor a orarelor pentru o Universitate</a:t>
            </a:r>
          </a:p>
          <a:p>
            <a:r>
              <a:rPr lang="ro-RO" dirty="0"/>
              <a:t>Afișarea orarelor este realizată într-o formă grafică ușor de înțeles</a:t>
            </a:r>
          </a:p>
          <a:p>
            <a:r>
              <a:rPr lang="ro-RO" dirty="0"/>
              <a:t>Gestiunea informațiilor este uniformă la nivelul întregii instituției</a:t>
            </a:r>
          </a:p>
          <a:p>
            <a:endParaRPr lang="ro-RO" dirty="0"/>
          </a:p>
          <a:p>
            <a:r>
              <a:rPr lang="ro-RO" dirty="0"/>
              <a:t>Dezvoltări ulterioare</a:t>
            </a:r>
          </a:p>
          <a:p>
            <a:pPr lvl="1"/>
            <a:r>
              <a:rPr lang="ro-RO" dirty="0"/>
              <a:t>Crearea unei aplicații pentru dispozitive mobile care să folosească aceeași bază de date</a:t>
            </a:r>
          </a:p>
          <a:p>
            <a:pPr lvl="1"/>
            <a:r>
              <a:rPr lang="ro-RO" dirty="0"/>
              <a:t>Introducerea unui mecanism de revenire asupra operațiilor efectuate (</a:t>
            </a:r>
            <a:r>
              <a:rPr lang="ro-RO" dirty="0" err="1"/>
              <a:t>undo</a:t>
            </a:r>
            <a:r>
              <a:rPr lang="ro-RO" dirty="0"/>
              <a:t>)</a:t>
            </a:r>
          </a:p>
          <a:p>
            <a:pPr lvl="1"/>
            <a:r>
              <a:rPr lang="ro-RO" dirty="0"/>
              <a:t>Adăugarea unui sistem de </a:t>
            </a:r>
            <a:r>
              <a:rPr lang="ro-RO" dirty="0" err="1"/>
              <a:t>drag&amp;drop</a:t>
            </a:r>
            <a:r>
              <a:rPr lang="ro-RO" dirty="0"/>
              <a:t> pentru interfața grafică de gestiune a orarelor</a:t>
            </a:r>
          </a:p>
          <a:p>
            <a:pPr lvl="1"/>
            <a:r>
              <a:rPr lang="ro-RO" dirty="0"/>
              <a:t>Generarea automată a orarelor</a:t>
            </a:r>
          </a:p>
          <a:p>
            <a:pPr lvl="1"/>
            <a:endParaRPr lang="ro-RO" dirty="0"/>
          </a:p>
        </p:txBody>
      </p:sp>
    </p:spTree>
    <p:extLst>
      <p:ext uri="{BB962C8B-B14F-4D97-AF65-F5344CB8AC3E}">
        <p14:creationId xmlns:p14="http://schemas.microsoft.com/office/powerpoint/2010/main" val="5995156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a:t>Vă</a:t>
            </a:r>
            <a:r>
              <a:rPr lang="en-US" dirty="0"/>
              <a:t> </a:t>
            </a:r>
            <a:r>
              <a:rPr lang="en-US" dirty="0" err="1"/>
              <a:t>mulțumesc</a:t>
            </a:r>
            <a:r>
              <a:rPr lang="en-US" dirty="0"/>
              <a:t> </a:t>
            </a:r>
            <a:r>
              <a:rPr lang="en-US" dirty="0" err="1"/>
              <a:t>pentru</a:t>
            </a:r>
            <a:r>
              <a:rPr lang="en-US" dirty="0"/>
              <a:t> </a:t>
            </a:r>
            <a:r>
              <a:rPr lang="en-US" dirty="0" err="1"/>
              <a:t>atenție</a:t>
            </a:r>
            <a:r>
              <a:rPr lang="en-US" dirty="0"/>
              <a:t>!</a:t>
            </a:r>
            <a:br>
              <a:rPr lang="en-US" dirty="0"/>
            </a:br>
            <a:r>
              <a:rPr lang="en-US"/>
              <a:t/>
            </a:r>
            <a:br>
              <a:rPr lang="en-US"/>
            </a:br>
            <a:endParaRPr lang="en-US" dirty="0"/>
          </a:p>
        </p:txBody>
      </p:sp>
      <p:sp>
        <p:nvSpPr>
          <p:cNvPr id="3" name="Text Placeholder 2"/>
          <p:cNvSpPr>
            <a:spLocks noGrp="1"/>
          </p:cNvSpPr>
          <p:nvPr>
            <p:ph type="body" idx="1"/>
          </p:nvPr>
        </p:nvSpPr>
        <p:spPr>
          <a:xfrm>
            <a:off x="1484312" y="3368040"/>
            <a:ext cx="10018713" cy="2423160"/>
          </a:xfrm>
        </p:spPr>
        <p:txBody>
          <a:bodyPr>
            <a:normAutofit fontScale="92500" lnSpcReduction="10000"/>
          </a:bodyPr>
          <a:lstStyle/>
          <a:p>
            <a:pPr algn="r"/>
            <a:r>
              <a:rPr lang="ro-RO" b="1"/>
              <a:t>UnivTT</a:t>
            </a:r>
            <a:r>
              <a:rPr lang="ro-RO"/>
              <a:t> – Sistem de gestionare a orarelor unei universități </a:t>
            </a:r>
          </a:p>
          <a:p>
            <a:pPr algn="r"/>
            <a:endParaRPr lang="ro-RO"/>
          </a:p>
          <a:p>
            <a:pPr algn="r"/>
            <a:r>
              <a:rPr lang="ro-RO"/>
              <a:t>Sesiunea iulie 2022</a:t>
            </a:r>
          </a:p>
          <a:p>
            <a:pPr algn="r"/>
            <a:endParaRPr lang="ro-RO"/>
          </a:p>
          <a:p>
            <a:pPr algn="r"/>
            <a:r>
              <a:rPr lang="ro-RO"/>
              <a:t>Liviu Istrate</a:t>
            </a:r>
          </a:p>
          <a:p>
            <a:pPr algn="r"/>
            <a:r>
              <a:rPr lang="ro-RO"/>
              <a:t>Coordonator Științific: Lect. Dr. Alex Mihai Moruz</a:t>
            </a:r>
          </a:p>
          <a:p>
            <a:endParaRPr lang="ro-RO"/>
          </a:p>
          <a:p>
            <a:endParaRPr lang="en-US"/>
          </a:p>
        </p:txBody>
      </p:sp>
    </p:spTree>
    <p:extLst>
      <p:ext uri="{BB962C8B-B14F-4D97-AF65-F5344CB8AC3E}">
        <p14:creationId xmlns:p14="http://schemas.microsoft.com/office/powerpoint/2010/main" val="213343000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860" y="93618"/>
            <a:ext cx="10018713" cy="533400"/>
          </a:xfrm>
        </p:spPr>
        <p:txBody>
          <a:bodyPr>
            <a:normAutofit fontScale="90000"/>
          </a:bodyPr>
          <a:lstStyle/>
          <a:p>
            <a:r>
              <a:rPr lang="ro-RO" dirty="0"/>
              <a:t>Introducere / Descrierea problemei</a:t>
            </a:r>
          </a:p>
        </p:txBody>
      </p:sp>
      <p:sp>
        <p:nvSpPr>
          <p:cNvPr id="3" name="Content Placeholder 2"/>
          <p:cNvSpPr>
            <a:spLocks noGrp="1"/>
          </p:cNvSpPr>
          <p:nvPr>
            <p:ph idx="1"/>
          </p:nvPr>
        </p:nvSpPr>
        <p:spPr>
          <a:xfrm>
            <a:off x="1484310" y="722811"/>
            <a:ext cx="10463850" cy="5381898"/>
          </a:xfrm>
        </p:spPr>
        <p:txBody>
          <a:bodyPr/>
          <a:lstStyle/>
          <a:p>
            <a:r>
              <a:rPr lang="ro-RO" dirty="0"/>
              <a:t>Orarul – element esențial </a:t>
            </a:r>
            <a:r>
              <a:rPr lang="ro-RO"/>
              <a:t>pentru </a:t>
            </a:r>
            <a:r>
              <a:rPr lang="ro-RO" smtClean="0"/>
              <a:t>activitatea </a:t>
            </a:r>
            <a:r>
              <a:rPr lang="ro-RO" dirty="0"/>
              <a:t>didactică dintr-o universitate</a:t>
            </a:r>
          </a:p>
          <a:p>
            <a:r>
              <a:rPr lang="ro-RO" dirty="0"/>
              <a:t>Organizarea optimă a resurselor:</a:t>
            </a:r>
          </a:p>
          <a:p>
            <a:pPr lvl="1"/>
            <a:r>
              <a:rPr lang="ro-RO" dirty="0"/>
              <a:t>Activități didactice</a:t>
            </a:r>
          </a:p>
          <a:p>
            <a:pPr lvl="2"/>
            <a:r>
              <a:rPr lang="ro-RO" dirty="0"/>
              <a:t>Discipline</a:t>
            </a:r>
          </a:p>
          <a:p>
            <a:pPr lvl="2"/>
            <a:r>
              <a:rPr lang="ro-RO" dirty="0"/>
              <a:t>Cadre didactice</a:t>
            </a:r>
          </a:p>
          <a:p>
            <a:pPr lvl="1"/>
            <a:r>
              <a:rPr lang="ro-RO" dirty="0"/>
              <a:t>Săli</a:t>
            </a:r>
          </a:p>
          <a:p>
            <a:pPr lvl="1"/>
            <a:r>
              <a:rPr lang="ro-RO" dirty="0"/>
              <a:t>Grupe / Studenți</a:t>
            </a:r>
          </a:p>
          <a:p>
            <a:pPr lvl="1"/>
            <a:r>
              <a:rPr lang="ro-RO" dirty="0"/>
              <a:t>Asigurarea intervalelor de timp necesare pentru toate activitățile</a:t>
            </a:r>
          </a:p>
          <a:p>
            <a:r>
              <a:rPr lang="ro-RO" dirty="0"/>
              <a:t>Problema orarelor poate deveni complexă atunci când sunt multe resurse și restricții implicate</a:t>
            </a:r>
          </a:p>
        </p:txBody>
      </p:sp>
    </p:spTree>
    <p:extLst>
      <p:ext uri="{BB962C8B-B14F-4D97-AF65-F5344CB8AC3E}">
        <p14:creationId xmlns:p14="http://schemas.microsoft.com/office/powerpoint/2010/main" val="371571796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860" y="93618"/>
            <a:ext cx="10018713" cy="533400"/>
          </a:xfrm>
        </p:spPr>
        <p:txBody>
          <a:bodyPr>
            <a:normAutofit fontScale="90000"/>
          </a:bodyPr>
          <a:lstStyle/>
          <a:p>
            <a:r>
              <a:rPr lang="ro-RO" dirty="0"/>
              <a:t>Cerințe</a:t>
            </a:r>
          </a:p>
        </p:txBody>
      </p:sp>
      <p:sp>
        <p:nvSpPr>
          <p:cNvPr id="3" name="Content Placeholder 2"/>
          <p:cNvSpPr>
            <a:spLocks noGrp="1"/>
          </p:cNvSpPr>
          <p:nvPr>
            <p:ph idx="1"/>
          </p:nvPr>
        </p:nvSpPr>
        <p:spPr>
          <a:xfrm>
            <a:off x="1484310" y="722811"/>
            <a:ext cx="10463850" cy="5381898"/>
          </a:xfrm>
        </p:spPr>
        <p:txBody>
          <a:bodyPr/>
          <a:lstStyle/>
          <a:p>
            <a:r>
              <a:rPr lang="en-US" dirty="0" err="1"/>
              <a:t>Aplicația</a:t>
            </a:r>
            <a:r>
              <a:rPr lang="en-US" dirty="0"/>
              <a:t> </a:t>
            </a:r>
            <a:r>
              <a:rPr lang="en-US" dirty="0" err="1"/>
              <a:t>trebuie</a:t>
            </a:r>
            <a:r>
              <a:rPr lang="en-US" dirty="0"/>
              <a:t> </a:t>
            </a:r>
            <a:r>
              <a:rPr lang="en-US" dirty="0" err="1"/>
              <a:t>să</a:t>
            </a:r>
            <a:r>
              <a:rPr lang="en-US" dirty="0"/>
              <a:t> fie web-based (responsive)</a:t>
            </a:r>
          </a:p>
          <a:p>
            <a:r>
              <a:rPr lang="en-US" dirty="0" err="1"/>
              <a:t>Gestiunea</a:t>
            </a:r>
            <a:r>
              <a:rPr lang="en-US" dirty="0"/>
              <a:t> </a:t>
            </a:r>
            <a:r>
              <a:rPr lang="en-US" dirty="0" err="1"/>
              <a:t>unitară</a:t>
            </a:r>
            <a:r>
              <a:rPr lang="en-US" dirty="0"/>
              <a:t> a </a:t>
            </a:r>
            <a:r>
              <a:rPr lang="en-US" dirty="0" err="1"/>
              <a:t>resurselor</a:t>
            </a:r>
            <a:r>
              <a:rPr lang="en-US" dirty="0"/>
              <a:t> la </a:t>
            </a:r>
            <a:r>
              <a:rPr lang="en-US" dirty="0" err="1"/>
              <a:t>nivelul</a:t>
            </a:r>
            <a:r>
              <a:rPr lang="en-US" dirty="0"/>
              <a:t> </a:t>
            </a:r>
            <a:r>
              <a:rPr lang="en-US" dirty="0" err="1"/>
              <a:t>unei</a:t>
            </a:r>
            <a:r>
              <a:rPr lang="en-US" dirty="0"/>
              <a:t> </a:t>
            </a:r>
            <a:r>
              <a:rPr lang="en-US" dirty="0" err="1"/>
              <a:t>Universității</a:t>
            </a:r>
            <a:endParaRPr lang="en-US" dirty="0"/>
          </a:p>
          <a:p>
            <a:r>
              <a:rPr lang="en-US" dirty="0" err="1"/>
              <a:t>Aplicația</a:t>
            </a:r>
            <a:r>
              <a:rPr lang="en-US" dirty="0"/>
              <a:t> </a:t>
            </a:r>
            <a:r>
              <a:rPr lang="en-US" dirty="0" err="1"/>
              <a:t>trebuie</a:t>
            </a:r>
            <a:r>
              <a:rPr lang="en-US" dirty="0"/>
              <a:t> </a:t>
            </a:r>
            <a:r>
              <a:rPr lang="en-US" dirty="0" err="1"/>
              <a:t>să</a:t>
            </a:r>
            <a:r>
              <a:rPr lang="en-US" dirty="0"/>
              <a:t> </a:t>
            </a:r>
            <a:r>
              <a:rPr lang="en-US" dirty="0" err="1"/>
              <a:t>aibă</a:t>
            </a:r>
            <a:r>
              <a:rPr lang="en-US" dirty="0"/>
              <a:t> 2 </a:t>
            </a:r>
            <a:r>
              <a:rPr lang="en-US" dirty="0" err="1"/>
              <a:t>secțiuni</a:t>
            </a:r>
            <a:r>
              <a:rPr lang="en-US" dirty="0"/>
              <a:t>:</a:t>
            </a:r>
          </a:p>
          <a:p>
            <a:pPr lvl="1"/>
            <a:r>
              <a:rPr lang="en-US" dirty="0" err="1"/>
              <a:t>Publică</a:t>
            </a:r>
            <a:r>
              <a:rPr lang="en-US" dirty="0"/>
              <a:t> – </a:t>
            </a:r>
            <a:r>
              <a:rPr lang="en-US" dirty="0" err="1"/>
              <a:t>pentru</a:t>
            </a:r>
            <a:r>
              <a:rPr lang="en-US" dirty="0"/>
              <a:t> </a:t>
            </a:r>
            <a:r>
              <a:rPr lang="en-US" dirty="0" err="1"/>
              <a:t>accesul</a:t>
            </a:r>
            <a:r>
              <a:rPr lang="en-US" dirty="0"/>
              <a:t> </a:t>
            </a:r>
            <a:r>
              <a:rPr lang="en-US" dirty="0" err="1"/>
              <a:t>tuturor</a:t>
            </a:r>
            <a:r>
              <a:rPr lang="en-US" dirty="0"/>
              <a:t> </a:t>
            </a:r>
            <a:r>
              <a:rPr lang="en-US" dirty="0" err="1"/>
              <a:t>celor</a:t>
            </a:r>
            <a:r>
              <a:rPr lang="en-US" dirty="0"/>
              <a:t> </a:t>
            </a:r>
            <a:r>
              <a:rPr lang="en-US" dirty="0" err="1"/>
              <a:t>interesați</a:t>
            </a:r>
            <a:r>
              <a:rPr lang="en-US" dirty="0"/>
              <a:t> la </a:t>
            </a:r>
            <a:r>
              <a:rPr lang="en-US" dirty="0" err="1"/>
              <a:t>orare</a:t>
            </a:r>
            <a:endParaRPr lang="en-US" dirty="0"/>
          </a:p>
          <a:p>
            <a:pPr lvl="1"/>
            <a:r>
              <a:rPr lang="en-US" dirty="0" err="1"/>
              <a:t>Privată</a:t>
            </a:r>
            <a:r>
              <a:rPr lang="en-US" dirty="0"/>
              <a:t> – </a:t>
            </a:r>
            <a:r>
              <a:rPr lang="en-US" dirty="0" err="1"/>
              <a:t>pentru</a:t>
            </a:r>
            <a:r>
              <a:rPr lang="en-US" dirty="0"/>
              <a:t> </a:t>
            </a:r>
            <a:r>
              <a:rPr lang="en-US" dirty="0" err="1"/>
              <a:t>gestiunea</a:t>
            </a:r>
            <a:r>
              <a:rPr lang="en-US" dirty="0"/>
              <a:t> </a:t>
            </a:r>
            <a:r>
              <a:rPr lang="en-US" dirty="0" err="1"/>
              <a:t>resurselor</a:t>
            </a:r>
            <a:r>
              <a:rPr lang="en-US" dirty="0"/>
              <a:t> </a:t>
            </a:r>
            <a:r>
              <a:rPr lang="en-US" dirty="0" err="1"/>
              <a:t>și</a:t>
            </a:r>
            <a:r>
              <a:rPr lang="en-US" dirty="0"/>
              <a:t> </a:t>
            </a:r>
            <a:r>
              <a:rPr lang="en-US" dirty="0" err="1"/>
              <a:t>organizarea</a:t>
            </a:r>
            <a:r>
              <a:rPr lang="en-US" dirty="0"/>
              <a:t> </a:t>
            </a:r>
            <a:r>
              <a:rPr lang="en-US" dirty="0" err="1"/>
              <a:t>orarelor</a:t>
            </a:r>
            <a:endParaRPr lang="en-US" dirty="0"/>
          </a:p>
          <a:p>
            <a:r>
              <a:rPr lang="en-US" dirty="0" err="1"/>
              <a:t>Interfața</a:t>
            </a:r>
            <a:r>
              <a:rPr lang="en-US" dirty="0"/>
              <a:t> </a:t>
            </a:r>
            <a:r>
              <a:rPr lang="en-US" dirty="0" err="1"/>
              <a:t>grafică</a:t>
            </a:r>
            <a:r>
              <a:rPr lang="en-US" dirty="0"/>
              <a:t> </a:t>
            </a:r>
            <a:r>
              <a:rPr lang="en-US" dirty="0" err="1"/>
              <a:t>să</a:t>
            </a:r>
            <a:r>
              <a:rPr lang="en-US" dirty="0"/>
              <a:t> fie </a:t>
            </a:r>
            <a:r>
              <a:rPr lang="en-US" dirty="0" err="1"/>
              <a:t>ușor</a:t>
            </a:r>
            <a:r>
              <a:rPr lang="en-US" dirty="0"/>
              <a:t> de </a:t>
            </a:r>
            <a:r>
              <a:rPr lang="en-US" dirty="0" err="1"/>
              <a:t>utilizat</a:t>
            </a:r>
            <a:r>
              <a:rPr lang="en-US" dirty="0"/>
              <a:t> </a:t>
            </a:r>
          </a:p>
          <a:p>
            <a:endParaRPr lang="ro-RO" dirty="0"/>
          </a:p>
        </p:txBody>
      </p:sp>
    </p:spTree>
    <p:extLst>
      <p:ext uri="{BB962C8B-B14F-4D97-AF65-F5344CB8AC3E}">
        <p14:creationId xmlns:p14="http://schemas.microsoft.com/office/powerpoint/2010/main" val="309679530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860" y="93618"/>
            <a:ext cx="10018713" cy="533400"/>
          </a:xfrm>
        </p:spPr>
        <p:txBody>
          <a:bodyPr>
            <a:normAutofit fontScale="90000"/>
          </a:bodyPr>
          <a:lstStyle/>
          <a:p>
            <a:r>
              <a:rPr lang="ro-RO" dirty="0"/>
              <a:t>Descrierea soluției	</a:t>
            </a:r>
          </a:p>
        </p:txBody>
      </p:sp>
      <p:pic>
        <p:nvPicPr>
          <p:cNvPr id="17" name="Picture 16" descr="Diagram&#10;&#10;Description automatically generated">
            <a:extLst>
              <a:ext uri="{FF2B5EF4-FFF2-40B4-BE49-F238E27FC236}">
                <a16:creationId xmlns:a16="http://schemas.microsoft.com/office/drawing/2014/main" id="{0B03A16E-83DC-1A14-3A76-9D6771B1D65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657600" y="1027048"/>
            <a:ext cx="7239000" cy="5032504"/>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9220969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Content Placeholder 6"/>
          <p:cNvPicPr>
            <a:picLocks noGrp="1" noChangeAspect="1"/>
          </p:cNvPicPr>
          <p:nvPr>
            <p:ph sz="half" idx="2"/>
          </p:nvPr>
        </p:nvPicPr>
        <p:blipFill>
          <a:blip r:embed="rId3"/>
          <a:stretch>
            <a:fillRect/>
          </a:stretch>
        </p:blipFill>
        <p:spPr>
          <a:xfrm>
            <a:off x="7819275" y="1054100"/>
            <a:ext cx="3673432" cy="4737100"/>
          </a:xfrm>
          <a:prstGeom prst="rect">
            <a:avLst/>
          </a:prstGeom>
          <a:ln>
            <a:noFill/>
          </a:ln>
          <a:effectLst>
            <a:outerShdw blurRad="190500" algn="tl" rotWithShape="0">
              <a:srgbClr val="000000">
                <a:alpha val="70000"/>
              </a:srgbClr>
            </a:outerShdw>
          </a:effectLst>
        </p:spPr>
      </p:pic>
      <p:sp>
        <p:nvSpPr>
          <p:cNvPr id="5" name="Title 1"/>
          <p:cNvSpPr>
            <a:spLocks noGrp="1"/>
          </p:cNvSpPr>
          <p:nvPr>
            <p:ph type="title"/>
          </p:nvPr>
        </p:nvSpPr>
        <p:spPr>
          <a:xfrm>
            <a:off x="1736860" y="93618"/>
            <a:ext cx="10018713" cy="533400"/>
          </a:xfrm>
        </p:spPr>
        <p:txBody>
          <a:bodyPr>
            <a:normAutofit fontScale="90000"/>
          </a:bodyPr>
          <a:lstStyle/>
          <a:p>
            <a:r>
              <a:rPr lang="en-US" dirty="0" err="1"/>
              <a:t>Structura</a:t>
            </a:r>
            <a:r>
              <a:rPr lang="en-US" dirty="0"/>
              <a:t> </a:t>
            </a:r>
            <a:r>
              <a:rPr lang="en-US" dirty="0" err="1"/>
              <a:t>aplicației</a:t>
            </a:r>
            <a:endParaRPr lang="ro-RO" dirty="0"/>
          </a:p>
        </p:txBody>
      </p:sp>
      <p:pic>
        <p:nvPicPr>
          <p:cNvPr id="9" name="Content Placeholder 8"/>
          <p:cNvPicPr>
            <a:picLocks noGrp="1" noChangeAspect="1"/>
          </p:cNvPicPr>
          <p:nvPr>
            <p:ph sz="half" idx="1"/>
          </p:nvPr>
        </p:nvPicPr>
        <p:blipFill>
          <a:blip r:embed="rId4">
            <a:extLst>
              <a:ext uri="{28A0092B-C50C-407E-A947-70E740481C1C}">
                <a14:useLocalDpi xmlns:a14="http://schemas.microsoft.com/office/drawing/2010/main" val="0"/>
              </a:ext>
            </a:extLst>
          </a:blip>
          <a:stretch>
            <a:fillRect/>
          </a:stretch>
        </p:blipFill>
        <p:spPr>
          <a:xfrm>
            <a:off x="2202775" y="1054100"/>
            <a:ext cx="4886609" cy="4737100"/>
          </a:xfrm>
          <a:prstGeom prst="rect">
            <a:avLst/>
          </a:prstGeom>
          <a:ln>
            <a:noFill/>
          </a:ln>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8090117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860" y="93618"/>
            <a:ext cx="10018713" cy="533400"/>
          </a:xfrm>
        </p:spPr>
        <p:txBody>
          <a:bodyPr>
            <a:normAutofit fontScale="90000"/>
          </a:bodyPr>
          <a:lstStyle/>
          <a:p>
            <a:r>
              <a:rPr lang="en-US" dirty="0" err="1"/>
              <a:t>Baza</a:t>
            </a:r>
            <a:r>
              <a:rPr lang="en-US" dirty="0"/>
              <a:t> de date</a:t>
            </a:r>
          </a:p>
        </p:txBody>
      </p:sp>
      <p:pic>
        <p:nvPicPr>
          <p:cNvPr id="10" name="Content Placeholder 9"/>
          <p:cNvPicPr>
            <a:picLocks noGrp="1" noChangeAspect="1"/>
          </p:cNvPicPr>
          <p:nvPr>
            <p:ph idx="1"/>
          </p:nvPr>
        </p:nvPicPr>
        <p:blipFill>
          <a:blip r:embed="rId3" cstate="print">
            <a:extLst>
              <a:ext uri="{28A0092B-C50C-407E-A947-70E740481C1C}">
                <a14:useLocalDpi xmlns:a14="http://schemas.microsoft.com/office/drawing/2010/main" val="0"/>
              </a:ext>
            </a:extLst>
          </a:blip>
          <a:stretch>
            <a:fillRect/>
          </a:stretch>
        </p:blipFill>
        <p:spPr>
          <a:xfrm>
            <a:off x="1383395" y="863600"/>
            <a:ext cx="10725642" cy="5080000"/>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2688222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860" y="93618"/>
            <a:ext cx="10018713" cy="533400"/>
          </a:xfrm>
        </p:spPr>
        <p:txBody>
          <a:bodyPr>
            <a:normAutofit fontScale="90000"/>
          </a:bodyPr>
          <a:lstStyle/>
          <a:p>
            <a:r>
              <a:rPr lang="en-US" dirty="0" err="1"/>
              <a:t>Tabele</a:t>
            </a:r>
            <a:r>
              <a:rPr lang="en-US" dirty="0"/>
              <a:t> HTML - </a:t>
            </a:r>
            <a:r>
              <a:rPr lang="en-US" dirty="0" err="1"/>
              <a:t>orar</a:t>
            </a:r>
            <a:endParaRPr lang="en-US" dirty="0"/>
          </a:p>
        </p:txBody>
      </p:sp>
      <p:sp>
        <p:nvSpPr>
          <p:cNvPr id="3" name="Content Placeholder 2"/>
          <p:cNvSpPr>
            <a:spLocks noGrp="1"/>
          </p:cNvSpPr>
          <p:nvPr>
            <p:ph idx="1"/>
          </p:nvPr>
        </p:nvSpPr>
        <p:spPr>
          <a:xfrm>
            <a:off x="1484310" y="722811"/>
            <a:ext cx="10463850" cy="5381898"/>
          </a:xfrm>
        </p:spPr>
        <p:txBody>
          <a:bodyPr/>
          <a:lstStyle/>
          <a:p>
            <a:endParaRPr lang="en-US" dirty="0"/>
          </a:p>
        </p:txBody>
      </p:sp>
      <p:pic>
        <p:nvPicPr>
          <p:cNvPr id="4" name="Picture 3"/>
          <p:cNvPicPr>
            <a:picLocks noChangeAspect="1"/>
          </p:cNvPicPr>
          <p:nvPr/>
        </p:nvPicPr>
        <p:blipFill>
          <a:blip r:embed="rId3"/>
          <a:stretch>
            <a:fillRect/>
          </a:stretch>
        </p:blipFill>
        <p:spPr>
          <a:xfrm>
            <a:off x="1736860" y="753291"/>
            <a:ext cx="10333519" cy="5710237"/>
          </a:xfrm>
          <a:prstGeom prst="rect">
            <a:avLst/>
          </a:prstGeom>
          <a:ln>
            <a:noFill/>
          </a:ln>
          <a:effectLst>
            <a:outerShdw blurRad="190500" algn="tl" rotWithShape="0">
              <a:srgbClr val="000000">
                <a:alpha val="70000"/>
              </a:srgbClr>
            </a:outerShdw>
          </a:effectLst>
        </p:spPr>
      </p:pic>
    </p:spTree>
    <p:extLst>
      <p:ext uri="{BB962C8B-B14F-4D97-AF65-F5344CB8AC3E}">
        <p14:creationId xmlns:p14="http://schemas.microsoft.com/office/powerpoint/2010/main" val="2912932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860" y="93618"/>
            <a:ext cx="10018713" cy="533400"/>
          </a:xfrm>
        </p:spPr>
        <p:txBody>
          <a:bodyPr>
            <a:noAutofit/>
          </a:bodyPr>
          <a:lstStyle/>
          <a:p>
            <a:r>
              <a:rPr lang="en-US" sz="2800" dirty="0"/>
              <a:t>Demo sec</a:t>
            </a:r>
            <a:r>
              <a:rPr lang="ro-RO" sz="2800" dirty="0" err="1"/>
              <a:t>țiune</a:t>
            </a:r>
            <a:r>
              <a:rPr lang="ro-RO" sz="2800" dirty="0"/>
              <a:t> privată </a:t>
            </a:r>
            <a:r>
              <a:rPr lang="en-US" sz="2800" dirty="0"/>
              <a:t>– https://www.univtt.ro/licenta</a:t>
            </a:r>
          </a:p>
        </p:txBody>
      </p:sp>
      <p:pic>
        <p:nvPicPr>
          <p:cNvPr id="8" name="UnivTT - Intrare - Google Chrome 2022-06-27 16-05-26 (video-converter.com)">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970893" y="884253"/>
            <a:ext cx="9573224" cy="5144758"/>
          </a:xfrm>
        </p:spPr>
      </p:pic>
    </p:spTree>
    <p:extLst>
      <p:ext uri="{BB962C8B-B14F-4D97-AF65-F5344CB8AC3E}">
        <p14:creationId xmlns:p14="http://schemas.microsoft.com/office/powerpoint/2010/main" val="336834906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8"/>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8"/>
                                        </p:tgtEl>
                                      </p:cBhvr>
                                    </p:cmd>
                                  </p:childTnLst>
                                </p:cTn>
                              </p:par>
                            </p:childTnLst>
                          </p:cTn>
                        </p:par>
                      </p:childTnLst>
                    </p:cTn>
                  </p:par>
                </p:childTnLst>
              </p:cTn>
              <p:nextCondLst>
                <p:cond evt="onClick" delay="0">
                  <p:tgtEl>
                    <p:spTgt spid="8"/>
                  </p:tgtEl>
                </p:cond>
              </p:nextCondLst>
            </p:seq>
            <p:video>
              <p:cMediaNode vol="80000">
                <p:cTn id="7" fill="hold" display="0">
                  <p:stCondLst>
                    <p:cond delay="indefinite"/>
                  </p:stCondLst>
                </p:cTn>
                <p:tgtEl>
                  <p:spTgt spid="8"/>
                </p:tgtEl>
              </p:cMediaNode>
            </p:vide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736860" y="93618"/>
            <a:ext cx="10018713" cy="533400"/>
          </a:xfrm>
        </p:spPr>
        <p:txBody>
          <a:bodyPr>
            <a:noAutofit/>
          </a:bodyPr>
          <a:lstStyle/>
          <a:p>
            <a:r>
              <a:rPr lang="en-US" sz="2800" dirty="0"/>
              <a:t>Demo sec</a:t>
            </a:r>
            <a:r>
              <a:rPr lang="ro-RO" sz="2800" dirty="0" err="1"/>
              <a:t>țiune</a:t>
            </a:r>
            <a:r>
              <a:rPr lang="ro-RO" sz="2800" dirty="0"/>
              <a:t> publică </a:t>
            </a:r>
            <a:r>
              <a:rPr lang="en-US" sz="2800" dirty="0"/>
              <a:t>– https://www.univtt.ro/licenta</a:t>
            </a:r>
          </a:p>
        </p:txBody>
      </p:sp>
      <p:pic>
        <p:nvPicPr>
          <p:cNvPr id="3" name="UnivTT - Orare pentru universitate - Google Chrome 2022-06-27 15-29-05">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1808703" y="829791"/>
            <a:ext cx="9734432" cy="5232007"/>
          </a:xfrm>
        </p:spPr>
      </p:pic>
    </p:spTree>
    <p:extLst>
      <p:ext uri="{BB962C8B-B14F-4D97-AF65-F5344CB8AC3E}">
        <p14:creationId xmlns:p14="http://schemas.microsoft.com/office/powerpoint/2010/main" val="1451153358"/>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3"/>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3"/>
                                        </p:tgtEl>
                                      </p:cBhvr>
                                    </p:cmd>
                                  </p:childTnLst>
                                </p:cTn>
                              </p:par>
                            </p:childTnLst>
                          </p:cTn>
                        </p:par>
                      </p:childTnLst>
                    </p:cTn>
                  </p:par>
                </p:childTnLst>
              </p:cTn>
              <p:nextCondLst>
                <p:cond evt="onClick" delay="0">
                  <p:tgtEl>
                    <p:spTgt spid="3"/>
                  </p:tgtEl>
                </p:cond>
              </p:nextCondLst>
            </p:seq>
            <p:video>
              <p:cMediaNode vol="80000">
                <p:cTn id="7" fill="hold" display="0">
                  <p:stCondLst>
                    <p:cond delay="indefinite"/>
                  </p:stCondLst>
                </p:cTn>
                <p:tgtEl>
                  <p:spTgt spid="3"/>
                </p:tgtEl>
              </p:cMediaNode>
            </p:vide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Parallax">
  <a:themeElements>
    <a:clrScheme name="Parallax">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Parallax">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Parallax">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TM03457496[[fn=Parallax]]</Template>
  <TotalTime>2725</TotalTime>
  <Words>1343</Words>
  <Application>Microsoft Office PowerPoint</Application>
  <PresentationFormat>Widescreen</PresentationFormat>
  <Paragraphs>86</Paragraphs>
  <Slides>11</Slides>
  <Notes>11</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Corbel</vt:lpstr>
      <vt:lpstr>Parallax</vt:lpstr>
      <vt:lpstr>UnivTT – Sistem de gestionare a orarelor unei universități </vt:lpstr>
      <vt:lpstr>Introducere / Descrierea problemei</vt:lpstr>
      <vt:lpstr>Cerințe</vt:lpstr>
      <vt:lpstr>Descrierea soluției </vt:lpstr>
      <vt:lpstr>Structura aplicației</vt:lpstr>
      <vt:lpstr>Baza de date</vt:lpstr>
      <vt:lpstr>Tabele HTML - orar</vt:lpstr>
      <vt:lpstr>Demo secțiune privată – https://www.univtt.ro/licenta</vt:lpstr>
      <vt:lpstr>Demo secțiune publică – https://www.univtt.ro/licenta</vt:lpstr>
      <vt:lpstr>Concluzii / Dezvoltări ulterioare</vt:lpstr>
      <vt:lpstr>Vă mulțumesc pentru atenție!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UnivTT – Sistem de gestionare a orarelor unei universități </dc:title>
  <dc:creator>liviu</dc:creator>
  <cp:lastModifiedBy>liviu</cp:lastModifiedBy>
  <cp:revision>68</cp:revision>
  <dcterms:created xsi:type="dcterms:W3CDTF">2022-06-26T08:10:12Z</dcterms:created>
  <dcterms:modified xsi:type="dcterms:W3CDTF">2022-06-28T07:41:46Z</dcterms:modified>
</cp:coreProperties>
</file>